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C035A8F-303A-48F6-AE8E-95DE59C2DB4F}">
  <a:tblStyle styleId="{9C035A8F-303A-48F6-AE8E-95DE59C2DB4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195d1446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195d14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b195d1446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b195d144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0b8034d4b9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0b8034d4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H1gwqY9JuT9QxrbRPlMuCLBv4NKBBU7tBdyXm6Xi16A/edit?usp=drive_link" TargetMode="External"/><Relationship Id="rId6" Type="http://schemas.openxmlformats.org/officeDocument/2006/relationships/hyperlink" Target="https://docs.google.com/presentation/d/1eiGsqiTEoU2sVz0Dapz_8Hx8GS9949OKFbVg5Hqz3q8/edit?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u_rUdnS4wDyWqhLlchn07OIqRKy8SegLnseH_toRHfw/edit?usp=drive_link" TargetMode="External"/><Relationship Id="rId5" Type="http://schemas.openxmlformats.org/officeDocument/2006/relationships/hyperlink" Target="https://docs.google.com/presentation/d/1zdrjYF9pmjtRElAymTOAuTE0uqWZJJonjia_qnrmISE/edit?usp=drive_link" TargetMode="External"/><Relationship Id="rId6" Type="http://schemas.openxmlformats.org/officeDocument/2006/relationships/hyperlink" Target="https://docs.google.com/presentation/d/1zdrjYF9pmjtRElAymTOAuTE0uqWZJJonjia_qnrmISE/edit?usp=drive_link" TargetMode="External"/><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4lIKQJ3Df8Fhpb6pheuSWV00wan5uyVz7jzMoK5mDew/edit?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American Societies Pre-European Contact</a:t>
            </a:r>
            <a:r>
              <a:rPr lang="en" sz="1500">
                <a:solidFill>
                  <a:schemeClr val="dk1"/>
                </a:solidFill>
                <a:latin typeface="Plus Jakarta Sans Medium"/>
                <a:ea typeface="Plus Jakarta Sans Medium"/>
                <a:cs typeface="Plus Jakarta Sans Medium"/>
                <a:sym typeface="Plus Jakarta Sans Medium"/>
              </a:rPr>
              <a: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{9C035A8F-303A-48F6-AE8E-95DE59C2DB4F}</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1</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How did the Aztecs develop a strong centralized society?</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800">
                        <a:solidFill>
                          <a:schemeClr val="dk1"/>
                        </a:solidFill>
                        <a:latin typeface="Inter"/>
                        <a:ea typeface="Inter"/>
                        <a:cs typeface="Inter"/>
                        <a:sym typeface="Inter"/>
                      </a:endParaRPr>
                    </a:p>
                  </a:txBody>
                  <a:tcPr marT="60500" marB="60500" marR="83125" marL="83125"/>
                </a:tc>
                <a:tc hMerge="1"/>
              </a:tr>
              <a:tr h="3429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2.6, 2.13</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Context</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Option 1- Frayer: Aztecs</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Option 2- Notice, Wonder, Think</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Present the </a:t>
                      </a:r>
                      <a:r>
                        <a:rPr lang="en" sz="800" u="sng">
                          <a:solidFill>
                            <a:schemeClr val="hlink"/>
                          </a:solidFill>
                          <a:latin typeface="Inter"/>
                          <a:ea typeface="Inter"/>
                          <a:cs typeface="Inter"/>
                          <a:sym typeface="Inter"/>
                          <a:hlinkClick r:id="rId5"/>
                        </a:rPr>
                        <a:t>Do First</a:t>
                      </a:r>
                      <a:r>
                        <a:rPr lang="en" sz="800">
                          <a:solidFill>
                            <a:schemeClr val="dk1"/>
                          </a:solidFill>
                          <a:latin typeface="Inter"/>
                          <a:ea typeface="Inter"/>
                          <a:cs typeface="Inter"/>
                          <a:sym typeface="Inter"/>
                        </a:rPr>
                        <a:t> to the students.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Do First.</a:t>
                      </a:r>
                      <a:endParaRPr sz="800">
                        <a:solidFill>
                          <a:schemeClr val="dk1"/>
                        </a:solidFill>
                        <a:latin typeface="Inter"/>
                        <a:ea typeface="Inter"/>
                        <a:cs typeface="Inter"/>
                        <a:sym typeface="Inter"/>
                      </a:endParaRPr>
                    </a:p>
                  </a:txBody>
                  <a:tcPr marT="60500" marB="60500" marR="83125" marL="83125"/>
                </a:tc>
              </a:tr>
              <a:tr h="63765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With an inquiry based approach, every unit is guided by an “Essential Question,” every topic by a “Compelling Question,” and every lesson by a “Supporting Question.” Taking the time to introduce and discuss these questions provides focus for students on the learning objectives. Have students fill out what the already KNOW and what they WONDER about the daily Supporting Questions for Topic 1 to activate background knowledge and provide you with information about their present understandings.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Introduce and assign “</a:t>
                      </a:r>
                      <a:r>
                        <a:rPr lang="en" sz="800" u="sng">
                          <a:solidFill>
                            <a:schemeClr val="hlink"/>
                          </a:solidFill>
                          <a:latin typeface="Inter"/>
                          <a:ea typeface="Inter"/>
                          <a:cs typeface="Inter"/>
                          <a:sym typeface="Inter"/>
                          <a:hlinkClick r:id="rId6"/>
                        </a:rPr>
                        <a:t>Unit 2 Inquiry Journal</a:t>
                      </a:r>
                      <a:r>
                        <a:rPr lang="en" sz="800">
                          <a:solidFill>
                            <a:schemeClr val="dk1"/>
                          </a:solidFill>
                          <a:latin typeface="Inter"/>
                          <a:ea typeface="Inter"/>
                          <a:cs typeface="Inter"/>
                          <a:sym typeface="Inter"/>
                        </a:rPr>
                        <a:t>- Topic 1 </a:t>
                      </a:r>
                      <a:r>
                        <a:rPr lang="en" sz="800">
                          <a:solidFill>
                            <a:schemeClr val="dk1"/>
                          </a:solidFill>
                          <a:latin typeface="Inter"/>
                          <a:ea typeface="Inter"/>
                          <a:cs typeface="Inter"/>
                          <a:sym typeface="Inter"/>
                        </a:rPr>
                        <a:t>American Societies Pre-European Contact</a:t>
                      </a:r>
                      <a:r>
                        <a:rPr lang="en" sz="800">
                          <a:solidFill>
                            <a:schemeClr val="dk1"/>
                          </a:solidFill>
                          <a:latin typeface="Inter"/>
                          <a:ea typeface="Inter"/>
                          <a:cs typeface="Inter"/>
                          <a:sym typeface="Inter"/>
                        </a:rPr>
                        <a:t> Supporting Questions”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Answer the “K” and the “W” for each of the daily Topic 1: American Societies Pre-European Contact Supporting Questions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{9C035A8F-303A-48F6-AE8E-95DE59C2DB4F}</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1</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4674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Either in groups or individually, students will use the guided notes to take notes on the Aztecs Presentation.</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Go over the </a:t>
                      </a:r>
                      <a:r>
                        <a:rPr lang="en" sz="800" u="sng">
                          <a:solidFill>
                            <a:schemeClr val="hlink"/>
                          </a:solidFill>
                          <a:latin typeface="Inter"/>
                          <a:ea typeface="Inter"/>
                          <a:cs typeface="Inter"/>
                          <a:sym typeface="Inter"/>
                          <a:hlinkClick r:id="rId4"/>
                        </a:rPr>
                        <a:t>Aztecs Presentation</a:t>
                      </a:r>
                      <a:r>
                        <a:rPr lang="en" sz="800">
                          <a:solidFill>
                            <a:schemeClr val="dk1"/>
                          </a:solidFill>
                          <a:latin typeface="Inter"/>
                          <a:ea typeface="Inter"/>
                          <a:cs typeface="Inter"/>
                          <a:sym typeface="Inter"/>
                        </a:rPr>
                        <a:t> as a class or distribute it on paper or digitally so students can go through it on their own.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t>
                      </a:r>
                      <a:r>
                        <a:rPr lang="en" sz="800" u="sng">
                          <a:solidFill>
                            <a:schemeClr val="hlink"/>
                          </a:solidFill>
                          <a:latin typeface="Inter"/>
                          <a:ea typeface="Inter"/>
                          <a:cs typeface="Inter"/>
                          <a:sym typeface="Inter"/>
                          <a:hlinkClick r:id="rId5"/>
                        </a:rPr>
                        <a:t>Guided Notes </a:t>
                      </a:r>
                      <a:r>
                        <a:rPr lang="en" sz="800">
                          <a:solidFill>
                            <a:schemeClr val="dk1"/>
                          </a:solidFill>
                          <a:latin typeface="Inter"/>
                          <a:ea typeface="Inter"/>
                          <a:cs typeface="Inter"/>
                          <a:sym typeface="Inter"/>
                        </a:rPr>
                        <a:t>for the Aztecs Presentation.</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Take notes using the Guided Notes for the Aztecs Presentation.</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Ask questions as needed.</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r>
              <a:tr h="7850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3-</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EXHIBIT</a:t>
                      </a:r>
                      <a:endParaRPr b="1" sz="9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look at two images from the Aztec Codex Azcatitlan (Slides 9-11) and answer the questions about the images on their Student Worksheet.</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Then, students will choose a topic from the following list about the Aztecs: Social Hierarchy, Tribute System, Innovations, Culture &amp; Religion, and Sacrifices. Using the links provided to start, students will research that topic and answer the questions on the student worksheet. Then, they will create a codex page that illustrates the key details about the topic they researched in a story format.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two images of the Codex in front of the class or distribute copies.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Pass out the </a:t>
                      </a:r>
                      <a:r>
                        <a:rPr lang="en" sz="800" u="sng">
                          <a:solidFill>
                            <a:schemeClr val="hlink"/>
                          </a:solidFill>
                          <a:latin typeface="Inter"/>
                          <a:ea typeface="Inter"/>
                          <a:cs typeface="Inter"/>
                          <a:sym typeface="Inter"/>
                          <a:hlinkClick r:id="rId6"/>
                        </a:rPr>
                        <a:t>“Codex Azcatitlan Analysis” Student Worksheet</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Go over the instructions for creating their own codex page based on their chosen research topic.</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Aztecs Codex Creation” student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With a partner or individually, look at the two images from the Codex Azcatitlan and answer the questions on the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Research your chosen topic about the Aztecs and answer the questions on the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Create your own codex page that tells a story about the key information on your researched topic.</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American Societies Pre-European Contact</a:t>
            </a:r>
            <a:r>
              <a:rPr lang="en" sz="1500">
                <a:solidFill>
                  <a:schemeClr val="dk1"/>
                </a:solidFill>
                <a:latin typeface="Plus Jakarta Sans Medium"/>
                <a:ea typeface="Plus Jakarta Sans Medium"/>
                <a:cs typeface="Plus Jakarta Sans Medium"/>
                <a:sym typeface="Plus Jakarta Sans Medium"/>
              </a:rPr>
              <a: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54438" y="59062"/>
            <a:ext cx="540273" cy="22403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75" name="Google Shape;75;p15"/>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76" name="Google Shape;76;p15"/>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77" name="Google Shape;77;p15"/>
          <p:cNvGraphicFramePr/>
          <p:nvPr/>
        </p:nvGraphicFramePr>
        <p:xfrm>
          <a:off x="443989" y="459290"/>
          <a:ext cx="3000000" cy="3000000"/>
        </p:xfrm>
        <a:graphic>
          <a:graphicData uri="http://schemas.openxmlformats.org/drawingml/2006/table">
            <a:tbl>
              <a:tblPr>
                <a:noFill/>
                <a:tableStyleId>{9C035A8F-303A-48F6-AE8E-95DE59C2DB4F}</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1</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7850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complete the </a:t>
                      </a:r>
                      <a:r>
                        <a:rPr lang="en" sz="800" u="sng">
                          <a:solidFill>
                            <a:schemeClr val="hlink"/>
                          </a:solidFill>
                          <a:latin typeface="Inter"/>
                          <a:ea typeface="Inter"/>
                          <a:cs typeface="Inter"/>
                          <a:sym typeface="Inter"/>
                          <a:hlinkClick r:id="rId4"/>
                        </a:rPr>
                        <a:t>Exit Ticket</a:t>
                      </a:r>
                      <a:r>
                        <a:rPr lang="en" sz="800">
                          <a:latin typeface="Inter"/>
                          <a:ea typeface="Inter"/>
                          <a:cs typeface="Inter"/>
                          <a:sym typeface="Inter"/>
                        </a:rPr>
                        <a:t>.</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Exit Ticket on the board and have students complete the ticket either on a printed copy of it or </a:t>
                      </a:r>
                      <a:r>
                        <a:rPr lang="en" sz="800">
                          <a:solidFill>
                            <a:schemeClr val="dk1"/>
                          </a:solidFill>
                          <a:latin typeface="Inter"/>
                          <a:ea typeface="Inter"/>
                          <a:cs typeface="Inter"/>
                          <a:sym typeface="Inter"/>
                        </a:rPr>
                        <a:t>digitally</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Exit Ticket.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American Societies Pre-European Contact: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